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297358-CA70-4D40-A88C-15BE43EECA94}">
  <a:tblStyle styleId="{0F297358-CA70-4D40-A88C-15BE43EECA9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4.xml"/><Relationship Id="rId22" Type="http://schemas.openxmlformats.org/officeDocument/2006/relationships/font" Target="fonts/Roboto-italic.fntdata"/><Relationship Id="rId10" Type="http://schemas.openxmlformats.org/officeDocument/2006/relationships/slide" Target="slides/slide3.xml"/><Relationship Id="rId21" Type="http://schemas.openxmlformats.org/officeDocument/2006/relationships/font" Target="fonts/Robo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c7839127c_2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9c7839127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c7839127c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9c7839127c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c7839127c_2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9c7839127c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c7839127c_2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9c7839127c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c7839127c_2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9c7839127c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c7839127c_2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9c7839127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c7839127c_2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9c7839127c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c7839127c_2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9c7839127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c7839127c_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9c7839127c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c7839127c_2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9c7839127c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c7839127c_2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9c7839127c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c7839127c_2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9c7839127c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www.openssh.com/" TargetMode="External"/><Relationship Id="rId5" Type="http://schemas.openxmlformats.org/officeDocument/2006/relationships/hyperlink" Target="https://www.ssh.com/academy/ssh/keyge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code.visualstudio.com/" TargetMode="External"/><Relationship Id="rId5" Type="http://schemas.openxmlformats.org/officeDocument/2006/relationships/hyperlink" Target="https://marketplace.visualstudio.com/items?itemName=ms-vscode-remote%20.vscode-remote-extensionpack" TargetMode="External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425"/>
            <a:ext cx="9223199" cy="51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503950" y="2276175"/>
            <a:ext cx="5266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Инструкция по использованию 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библиотеки qiopt через ssh</a:t>
            </a:r>
            <a:br>
              <a:rPr b="1" i="0" lang="ru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100" y="540104"/>
            <a:ext cx="2097525" cy="6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664050" y="1497375"/>
            <a:ext cx="7815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problems</a:t>
            </a:r>
            <a: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неизменяемый ключ 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id задачи (требуется для всех типов)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тип задачи (QUBO, ISING)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data_dir</a:t>
            </a:r>
            <a: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директория для загрузки данных (только для загрузки из файлов)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objective 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целевой ключ, возможные </a:t>
            </a:r>
            <a:r>
              <a:rPr lang="ru" sz="1600">
                <a:solidFill>
                  <a:schemeClr val="dk1"/>
                </a:solidFill>
              </a:rPr>
              <a:t>ключи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направление оптимизации (min, max)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целевое значение оптимизации (необязательно)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filenames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индексированный файл для целевой функции</a:t>
            </a:r>
            <a:r>
              <a:rPr b="0" i="0" lang="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213000" y="744879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Предусмотренные ключи для конфигурационного файла yaml</a:t>
            </a:r>
            <a:endParaRPr b="0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967500" y="1294200"/>
            <a:ext cx="7209000" cy="24006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Различные опции решателя SIMCIM доступны через ключи </a:t>
            </a:r>
            <a:r>
              <a:rPr b="0" i="0" lang="ru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(должно быть на уровне ключа </a:t>
            </a:r>
            <a:r>
              <a:rPr b="0" i="0" lang="ru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problems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alpha 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параметры градиентного сглаживания, диапазон [0..1]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sigma 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параметр пертурбации амплитуды 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начало градиентной квантизации, диапазон [0..1]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dt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–шаг оптимизации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num_steps 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количество шагов решателя, диапазон [0..5000]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num_runs 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количество запусков решателя, диапазон [0..100]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b="0" i="0" lang="ru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seed</a:t>
            </a:r>
            <a:r>
              <a:rPr b="0" i="0" lang="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установка состояния random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213000" y="713400"/>
            <a:ext cx="8521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Опции работы SimCIM</a:t>
            </a:r>
            <a:endParaRPr b="0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0" y="1390575"/>
            <a:ext cx="79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280400" y="1874125"/>
            <a:ext cx="63741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После успешного запуска задачи результат будет сохранен в </a:t>
            </a: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solution.yaml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пример решения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336328" y="2449425"/>
            <a:ext cx="36093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QUBO problem test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objective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-2.0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min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solution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energy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-2.0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variables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b_0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1.0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b_1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0.0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b_2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1.0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b_3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0.0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b_4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1.0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0" i="0" lang="ru" sz="11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QUBO</a:t>
            </a:r>
            <a:endParaRPr b="0" i="0" sz="11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36"/>
          <p:cNvSpPr txBox="1"/>
          <p:nvPr/>
        </p:nvSpPr>
        <p:spPr>
          <a:xfrm>
            <a:off x="280400" y="1207467"/>
            <a:ext cx="751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Запустите задачу с помощью команды (вы можете модифицировать также </a:t>
            </a:r>
            <a:r>
              <a:rPr b="0" i="1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run_demo.sh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0" i="0" lang="ru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qiopt run -c ~/config.yaml -o ~/output/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219927" y="702075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Получение решений</a:t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213000" y="744879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Содержание</a:t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/>
        </p:nvSpPr>
        <p:spPr>
          <a:xfrm>
            <a:off x="7598250" y="4727744"/>
            <a:ext cx="93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© КуБорд, 2023</a:t>
            </a:r>
            <a:endParaRPr b="0" i="0" sz="8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8405138" y="46848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ru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0" name="Google Shape;110;p26"/>
          <p:cNvGraphicFramePr/>
          <p:nvPr/>
        </p:nvGraphicFramePr>
        <p:xfrm>
          <a:off x="280400" y="160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{0F297358-CA70-4D40-A88C-15BE43EECA94}</a:tableStyleId>
              </a:tblPr>
              <a:tblGrid>
                <a:gridCol w="573000"/>
                <a:gridCol w="5168900"/>
                <a:gridCol w="28709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№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Раздел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Страница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highlight>
                            <a:schemeClr val="lt1"/>
                          </a:highlight>
                        </a:rPr>
                        <a:t>Создание персонального SSH ключа</a:t>
                      </a:r>
                      <a:endParaRPr sz="1400" u="none" cap="none" strike="noStrike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II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chemeClr val="dk1"/>
                          </a:solidFill>
                        </a:rPr>
                        <a:t>SSH</a:t>
                      </a:r>
                      <a:r>
                        <a:rPr lang="ru" sz="1400" u="none" cap="none" strike="noStrike">
                          <a:solidFill>
                            <a:srgbClr val="000000"/>
                          </a:solidFill>
                        </a:rPr>
                        <a:t> с</a:t>
                      </a:r>
                      <a:r>
                        <a:rPr lang="ru" sz="1400" u="none" cap="none" strike="noStrike"/>
                        <a:t>оединение с qiopt из терминала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III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Соединение с qiopt из Visual Studio Code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6-7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IV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Запуск задач оптимизации с помощью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</a:rPr>
                        <a:t>qiopt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8-13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213000" y="744879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AutoNum type="romanUcPeriod"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Создание персонального SSH ключа</a:t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/>
          <p:nvPr/>
        </p:nvSpPr>
        <p:spPr>
          <a:xfrm>
            <a:off x="7598250" y="4727744"/>
            <a:ext cx="93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© КуБорд, 2023</a:t>
            </a:r>
            <a:endParaRPr b="0" i="0" sz="8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8405138" y="46848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ru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280400" y="1497363"/>
            <a:ext cx="82023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Откройте терминал и используйте стандартный инструмент </a:t>
            </a:r>
            <a:r>
              <a:rPr b="0" i="0" lang="ru" sz="13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OpenSSH </a:t>
            </a: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д</a:t>
            </a:r>
            <a:r>
              <a:rPr lang="ru" sz="1350">
                <a:solidFill>
                  <a:srgbClr val="031B4E"/>
                </a:solidFill>
                <a:highlight>
                  <a:srgbClr val="FFFFFF"/>
                </a:highlight>
              </a:rPr>
              <a:t>ля</a:t>
            </a: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генерации ключей с помощью команды:</a:t>
            </a:r>
            <a:b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110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" sz="1100" u="none" cap="none" strike="noStrike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ssh-keygen -t ed25519 -C "name_of_your_keypair"</a:t>
            </a:r>
            <a:endParaRPr b="0" i="0" sz="1000" u="none" cap="none" strike="noStrike">
              <a:solidFill>
                <a:srgbClr val="676767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31B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Ваш публичный и приватный ключи будут сохранены по умолчанию:</a:t>
            </a:r>
            <a:endParaRPr b="0" i="0" sz="1350" u="none" cap="none" strike="noStrike">
              <a:solidFill>
                <a:srgbClr val="031B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Windows - </a:t>
            </a:r>
            <a:r>
              <a:rPr b="0" i="0" lang="ru" sz="1000" u="none" cap="none" strike="noStrike">
                <a:solidFill>
                  <a:srgbClr val="676767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C:\Users\username\.ssh</a:t>
            </a:r>
            <a:endParaRPr b="0" i="0" sz="1350" u="none" cap="none" strike="noStrike">
              <a:solidFill>
                <a:srgbClr val="031B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Linux - </a:t>
            </a:r>
            <a:r>
              <a:rPr b="0" i="0" lang="ru" sz="1000" u="none" cap="none" strike="noStrike">
                <a:solidFill>
                  <a:srgbClr val="676767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/home/username/.ssh</a:t>
            </a:r>
            <a:endParaRPr b="0" i="0" sz="1000" u="none" cap="none" strike="noStrike">
              <a:solidFill>
                <a:srgbClr val="676767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MacOS - </a:t>
            </a:r>
            <a:r>
              <a:rPr b="0" i="0" lang="ru" sz="1000" u="none" cap="none" strike="noStrike">
                <a:solidFill>
                  <a:srgbClr val="676767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/Users/username/.ssh</a:t>
            </a:r>
            <a:endParaRPr b="0" i="0" sz="1050" u="none" cap="none" strike="noStrike">
              <a:solidFill>
                <a:srgbClr val="444444"/>
              </a:solidFill>
              <a:highlight>
                <a:srgbClr val="EEF0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31B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" sz="1350" u="none" cap="none" strike="noStrike">
                <a:solidFill>
                  <a:srgbClr val="031B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Для более детальной информации пройдите по ссылке </a:t>
            </a:r>
            <a:r>
              <a:rPr b="0" i="0" lang="ru" sz="13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link</a:t>
            </a:r>
            <a:endParaRPr b="0" i="0" sz="1350" u="none" cap="none" strike="noStrike">
              <a:solidFill>
                <a:srgbClr val="031B4E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/>
        </p:nvSpPr>
        <p:spPr>
          <a:xfrm>
            <a:off x="213000" y="744879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II. SSH соединение с qiopt из терминала</a:t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/>
        </p:nvSpPr>
        <p:spPr>
          <a:xfrm>
            <a:off x="7598250" y="4727744"/>
            <a:ext cx="93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© КуБорд, 2023</a:t>
            </a:r>
            <a:endParaRPr b="0" i="0" sz="8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8405138" y="46848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ru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280400" y="1295200"/>
            <a:ext cx="5635500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Запустите команду в терминале 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ssh -i &lt;auth_private_key&gt;  username@host</a:t>
            </a:r>
            <a:b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  Запустите команду (в директории “</a:t>
            </a: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examples”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./run_demo.sh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8"/>
          <p:cNvSpPr/>
          <p:nvPr/>
        </p:nvSpPr>
        <p:spPr>
          <a:xfrm>
            <a:off x="6621725" y="1325675"/>
            <a:ext cx="2433000" cy="18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Используйте ваши данные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 key pair</a:t>
            </a:r>
            <a:endParaRPr b="1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i="1" lang="ru">
                <a:solidFill>
                  <a:schemeClr val="dk1"/>
                </a:solidFill>
              </a:rPr>
              <a:t>Username@host</a:t>
            </a:r>
            <a:endParaRPr b="1" i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50">
              <a:solidFill>
                <a:srgbClr val="031B4E"/>
              </a:solidFill>
              <a:highlight>
                <a:schemeClr val="accent6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50">
              <a:solidFill>
                <a:srgbClr val="031B4E"/>
              </a:solidFill>
              <a:highlight>
                <a:schemeClr val="accent6"/>
              </a:highlight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329275" y="2440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Ожидаемый результат: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28"/>
          <p:cNvCxnSpPr/>
          <p:nvPr/>
        </p:nvCxnSpPr>
        <p:spPr>
          <a:xfrm>
            <a:off x="6442025" y="1325675"/>
            <a:ext cx="0" cy="34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75" y="2840300"/>
            <a:ext cx="5787133" cy="19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/>
        </p:nvSpPr>
        <p:spPr>
          <a:xfrm>
            <a:off x="213000" y="744879"/>
            <a:ext cx="8618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3337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213000" y="744879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III. Запуск qiopt из Visual Studio Code</a:t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/>
        </p:nvSpPr>
        <p:spPr>
          <a:xfrm>
            <a:off x="7598250" y="4727744"/>
            <a:ext cx="93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rgbClr val="9999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© КуБорд, 2023</a:t>
            </a:r>
            <a:endParaRPr b="0" i="0" sz="8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8405138" y="46848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ru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213000" y="1270037"/>
            <a:ext cx="8366700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Установите</a:t>
            </a: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Visual Studio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Установите расширение для Visual Studio Code: </a:t>
            </a:r>
            <a:r>
              <a:rPr b="0" i="0" lang="ru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Remote Development Extension Pack</a:t>
            </a: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(оригинальная инструкция тоже может быть использована)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Установите SSH соединение </a:t>
            </a:r>
            <a:r>
              <a:rPr b="0" i="0" lang="ru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(смотрите стр. 6)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Откройте терминал и запустите команду run_demo.sh (./run_demo.sh) </a:t>
            </a:r>
            <a:r>
              <a:rPr b="0" i="0" lang="ru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(см. стр. 7)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10050" y="2933700"/>
            <a:ext cx="4772600" cy="17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938" y="2026150"/>
            <a:ext cx="3808524" cy="24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4362338" y="1410675"/>
            <a:ext cx="4425000" cy="830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Выберите Remote-SSH (см. vs code инструкцию пожалуйста), вставьте ваш hostname (формат username@host)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9523" y="2199900"/>
            <a:ext cx="3919427" cy="20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/>
        </p:nvSpPr>
        <p:spPr>
          <a:xfrm>
            <a:off x="345786" y="1475875"/>
            <a:ext cx="34068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Нажмите зеленую кнопку слева внизу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0"/>
          <p:cNvSpPr/>
          <p:nvPr/>
        </p:nvSpPr>
        <p:spPr>
          <a:xfrm>
            <a:off x="3623138" y="2962875"/>
            <a:ext cx="739200" cy="3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213000" y="744879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SSH соединение из Visual Studio Code</a:t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0"/>
          <p:cNvSpPr/>
          <p:nvPr/>
        </p:nvSpPr>
        <p:spPr>
          <a:xfrm>
            <a:off x="345766" y="3755050"/>
            <a:ext cx="501900" cy="501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0"/>
          <p:cNvSpPr/>
          <p:nvPr/>
        </p:nvSpPr>
        <p:spPr>
          <a:xfrm>
            <a:off x="4439450" y="2885532"/>
            <a:ext cx="3919500" cy="24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0" y="1896525"/>
            <a:ext cx="24384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775" y="1896525"/>
            <a:ext cx="2438400" cy="282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437313" y="1381048"/>
            <a:ext cx="19431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Откройте папку examples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2877525" y="1288650"/>
            <a:ext cx="2658900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Откройте Open terminal and run command: </a:t>
            </a:r>
            <a:r>
              <a:rPr b="0" i="1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run_demo.sh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(или ./run_demo.sh)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2498325" y="2948588"/>
            <a:ext cx="739200" cy="3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213000" y="744879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Запуск кода example из терминала VS Code</a:t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6033525" y="1325675"/>
            <a:ext cx="26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Ожидаемый результат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2500" y="2476925"/>
            <a:ext cx="3284225" cy="1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/>
          <p:nvPr/>
        </p:nvSpPr>
        <p:spPr>
          <a:xfrm>
            <a:off x="5303450" y="2948588"/>
            <a:ext cx="739200" cy="3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378875" y="1505900"/>
            <a:ext cx="687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280400" y="1229025"/>
            <a:ext cx="780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Папка Examples содержит примеры config файлов для задач оптимизации. Используйте эту команду или подобную для запуска солвера для решения задач QUBO/Ising 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 формата pickle (вначале вы должны создать вначале директорию output)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b="0" i="0" lang="ru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qiopt run -c </a:t>
            </a:r>
            <a:r>
              <a:rPr b="0" i="0" lang="ru" sz="12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~/examples</a:t>
            </a:r>
            <a:r>
              <a:rPr b="0" i="0" lang="ru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/test_config.yaml -o ~/output/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13000" y="744879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IV Запуск задач оптимизации с помощью qiopt</a:t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400" y="2337000"/>
            <a:ext cx="7291926" cy="25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/>
        </p:nvSpPr>
        <p:spPr>
          <a:xfrm>
            <a:off x="404325" y="1820825"/>
            <a:ext cx="687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213000" y="1220525"/>
            <a:ext cx="4298400" cy="38471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Поддерживаемые задачи: ISING (SimCIM), QUBO  (SimCIM)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Задача в транслятор (qiopt) загружается с помощью конфигурационного файла формата  </a:t>
            </a:r>
            <a:r>
              <a:rPr b="1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Конфигурационный файл </a:t>
            </a:r>
            <a:r>
              <a:rPr b="1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yaml 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должен быть создан вручную или</a:t>
            </a:r>
            <a:r>
              <a:rPr b="1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лучше с помощью кода.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Запишите QUBO матрицу в </a:t>
            </a: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.pkl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файл в папку </a:t>
            </a:r>
            <a:r>
              <a:rPr b="0" i="0" lang="ru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`</a:t>
            </a:r>
            <a:r>
              <a:rPr b="0" i="0" lang="ru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problems:data_dir` 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(QUBO должна быть реализована в виде матрицы python </a:t>
            </a: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или </a:t>
            </a: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scipy.sparse.csr_matrix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matrix и сохранена в формат </a:t>
            </a:r>
            <a:r>
              <a:rPr b="0" i="1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pickle</a:t>
            </a:r>
            <a:r>
              <a:rPr b="0" i="0" lang="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5197550" y="1693600"/>
            <a:ext cx="3233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problems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QUBO problem test from data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type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QUBO</a:t>
            </a:r>
            <a:endParaRPr b="0" i="1" sz="1000" u="none" cap="none" strike="noStrike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data_dir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:/data/qubo</a:t>
            </a:r>
            <a:endParaRPr b="0" i="1" sz="1000" u="none" cap="none" strike="noStrike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objective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min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filenames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Q.pkl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-2.0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simcim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opts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num_steps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1000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0" i="0" lang="ru" sz="1000" u="none" cap="none" strike="noStrike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sigma</a:t>
            </a:r>
            <a:r>
              <a:rPr b="0" i="0" lang="ru" sz="1000" u="none" cap="none" strike="noStrike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0.5</a:t>
            </a:r>
            <a:endParaRPr b="0" i="0" sz="1000" u="none" cap="none" strike="noStrike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5252204" y="1220525"/>
            <a:ext cx="25104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Загрузка задачи производится из файла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213000" y="744879"/>
            <a:ext cx="9063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Создание собственных задач оптимизации</a:t>
            </a:r>
            <a:endParaRPr b="1" i="0" sz="1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407" y="179575"/>
            <a:ext cx="121502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